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78" d="100"/>
          <a:sy n="78" d="100"/>
        </p:scale>
        <p:origin x="110" y="3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svg>
</file>

<file path=ppt/media/image11.jpeg>
</file>

<file path=ppt/media/image12.jpg>
</file>

<file path=ppt/media/image2.png>
</file>

<file path=ppt/media/image3.png>
</file>

<file path=ppt/media/image4.svg>
</file>

<file path=ppt/media/image5.jpe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6045C9D1-C0F4-49E5-9471-0F4CC85A07CA}" type="datetimeFigureOut">
              <a:rPr lang="en-AU" smtClean="0"/>
              <a:t>2/06/2022</a:t>
            </a:fld>
            <a:endParaRPr lang="en-AU"/>
          </a:p>
        </p:txBody>
      </p:sp>
      <p:sp>
        <p:nvSpPr>
          <p:cNvPr id="5" name="Footer Placeholder 4"/>
          <p:cNvSpPr>
            <a:spLocks noGrp="1"/>
          </p:cNvSpPr>
          <p:nvPr>
            <p:ph type="ftr" sz="quarter" idx="11"/>
          </p:nvPr>
        </p:nvSpPr>
        <p:spPr>
          <a:xfrm>
            <a:off x="1371600" y="4323845"/>
            <a:ext cx="6400800" cy="365125"/>
          </a:xfrm>
        </p:spPr>
        <p:txBody>
          <a:bodyPr/>
          <a:lstStyle/>
          <a:p>
            <a:endParaRPr lang="en-AU"/>
          </a:p>
        </p:txBody>
      </p:sp>
      <p:sp>
        <p:nvSpPr>
          <p:cNvPr id="6" name="Slide Number Placeholder 5"/>
          <p:cNvSpPr>
            <a:spLocks noGrp="1"/>
          </p:cNvSpPr>
          <p:nvPr>
            <p:ph type="sldNum" sz="quarter" idx="12"/>
          </p:nvPr>
        </p:nvSpPr>
        <p:spPr>
          <a:xfrm>
            <a:off x="8077200" y="1430866"/>
            <a:ext cx="2743200" cy="365125"/>
          </a:xfrm>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2983248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888919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1149365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AF759AD-92FF-4B93-87F9-8A9E9429DA76}" type="slidenum">
              <a:rPr lang="en-AU" smtClean="0"/>
              <a:t>‹#›</a:t>
            </a:fld>
            <a:endParaRPr lang="en-AU"/>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32110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a:xfrm>
            <a:off x="685800" y="378883"/>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39008165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045C9D1-C0F4-49E5-9471-0F4CC85A07CA}" type="datetimeFigureOut">
              <a:rPr lang="en-AU" smtClean="0"/>
              <a:t>2/06/2022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1452302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045C9D1-C0F4-49E5-9471-0F4CC85A07CA}" type="datetimeFigureOut">
              <a:rPr lang="en-AU" smtClean="0"/>
              <a:t>2/06/2022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3521566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45C9D1-C0F4-49E5-9471-0F4CC85A07CA}" type="datetimeFigureOut">
              <a:rPr lang="en-AU" smtClean="0"/>
              <a:t>2/06/2022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6858252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6045C9D1-C0F4-49E5-9471-0F4CC85A07CA}" type="datetimeFigureOut">
              <a:rPr lang="en-AU" smtClean="0"/>
              <a:t>2/06/2022</a:t>
            </a:fld>
            <a:endParaRPr lang="en-AU"/>
          </a:p>
        </p:txBody>
      </p:sp>
      <p:sp>
        <p:nvSpPr>
          <p:cNvPr id="5" name="Footer Placeholder 4"/>
          <p:cNvSpPr>
            <a:spLocks noGrp="1"/>
          </p:cNvSpPr>
          <p:nvPr>
            <p:ph type="ftr" sz="quarter" idx="11"/>
          </p:nvPr>
        </p:nvSpPr>
        <p:spPr>
          <a:xfrm>
            <a:off x="685800" y="381000"/>
            <a:ext cx="6991492" cy="36512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2618842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045C9D1-C0F4-49E5-9471-0F4CC85A07CA}" type="datetimeFigureOut">
              <a:rPr lang="en-AU" smtClean="0"/>
              <a:t>2/06/2022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1472087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6045C9D1-C0F4-49E5-9471-0F4CC85A07CA}" type="datetimeFigureOut">
              <a:rPr lang="en-AU" smtClean="0"/>
              <a:t>2/06/2022</a:t>
            </a:fld>
            <a:endParaRPr lang="en-AU"/>
          </a:p>
        </p:txBody>
      </p:sp>
      <p:sp>
        <p:nvSpPr>
          <p:cNvPr id="5" name="Footer Placeholder 4"/>
          <p:cNvSpPr>
            <a:spLocks noGrp="1"/>
          </p:cNvSpPr>
          <p:nvPr>
            <p:ph type="ftr" sz="quarter" idx="11"/>
          </p:nvPr>
        </p:nvSpPr>
        <p:spPr>
          <a:xfrm>
            <a:off x="685800" y="381001"/>
            <a:ext cx="6991492" cy="36406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925658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104751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45C9D1-C0F4-49E5-9471-0F4CC85A07CA}" type="datetimeFigureOut">
              <a:rPr lang="en-AU" smtClean="0"/>
              <a:t>2/06/2022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3234633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045C9D1-C0F4-49E5-9471-0F4CC85A07CA}" type="datetimeFigureOut">
              <a:rPr lang="en-AU" smtClean="0"/>
              <a:t>2/06/2022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3469853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45C9D1-C0F4-49E5-9471-0F4CC85A07CA}" type="datetimeFigureOut">
              <a:rPr lang="en-AU" smtClean="0"/>
              <a:t>2/06/2022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232093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1055615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045C9D1-C0F4-49E5-9471-0F4CC85A07CA}" type="datetimeFigureOut">
              <a:rPr lang="en-AU" smtClean="0"/>
              <a:t>2/06/2022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AF759AD-92FF-4B93-87F9-8A9E9429DA76}" type="slidenum">
              <a:rPr lang="en-AU" smtClean="0"/>
              <a:t>‹#›</a:t>
            </a:fld>
            <a:endParaRPr lang="en-AU"/>
          </a:p>
        </p:txBody>
      </p:sp>
    </p:spTree>
    <p:extLst>
      <p:ext uri="{BB962C8B-B14F-4D97-AF65-F5344CB8AC3E}">
        <p14:creationId xmlns:p14="http://schemas.microsoft.com/office/powerpoint/2010/main" val="2566263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045C9D1-C0F4-49E5-9471-0F4CC85A07CA}" type="datetimeFigureOut">
              <a:rPr lang="en-AU" smtClean="0"/>
              <a:t>2/06/2022</a:t>
            </a:fld>
            <a:endParaRPr lang="en-AU"/>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AF759AD-92FF-4B93-87F9-8A9E9429DA76}" type="slidenum">
              <a:rPr lang="en-AU" smtClean="0"/>
              <a:t>‹#›</a:t>
            </a:fld>
            <a:endParaRPr lang="en-AU"/>
          </a:p>
        </p:txBody>
      </p:sp>
    </p:spTree>
    <p:extLst>
      <p:ext uri="{BB962C8B-B14F-4D97-AF65-F5344CB8AC3E}">
        <p14:creationId xmlns:p14="http://schemas.microsoft.com/office/powerpoint/2010/main" val="3346657318"/>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5C9A3-B87E-4F85-8949-435744C4A97D}"/>
              </a:ext>
            </a:extLst>
          </p:cNvPr>
          <p:cNvSpPr>
            <a:spLocks noGrp="1"/>
          </p:cNvSpPr>
          <p:nvPr>
            <p:ph type="ctrTitle"/>
          </p:nvPr>
        </p:nvSpPr>
        <p:spPr/>
        <p:txBody>
          <a:bodyPr/>
          <a:lstStyle/>
          <a:p>
            <a:r>
              <a:rPr lang="en-AU" dirty="0"/>
              <a:t>Rainbow Hero Co</a:t>
            </a:r>
            <a:br>
              <a:rPr lang="en-AU" dirty="0"/>
            </a:br>
            <a:r>
              <a:rPr lang="en-AU" dirty="0"/>
              <a:t>Code Of Ethics</a:t>
            </a:r>
          </a:p>
        </p:txBody>
      </p:sp>
      <p:sp>
        <p:nvSpPr>
          <p:cNvPr id="3" name="Subtitle 2">
            <a:extLst>
              <a:ext uri="{FF2B5EF4-FFF2-40B4-BE49-F238E27FC236}">
                <a16:creationId xmlns:a16="http://schemas.microsoft.com/office/drawing/2014/main" id="{7E90CEF8-B79E-4315-B313-A1F2E59058E1}"/>
              </a:ext>
            </a:extLst>
          </p:cNvPr>
          <p:cNvSpPr>
            <a:spLocks noGrp="1"/>
          </p:cNvSpPr>
          <p:nvPr>
            <p:ph type="subTitle" idx="1"/>
          </p:nvPr>
        </p:nvSpPr>
        <p:spPr/>
        <p:txBody>
          <a:bodyPr/>
          <a:lstStyle/>
          <a:p>
            <a:r>
              <a:rPr lang="en-AU" dirty="0"/>
              <a:t>Presented By Richard Pountney</a:t>
            </a:r>
          </a:p>
        </p:txBody>
      </p:sp>
    </p:spTree>
    <p:extLst>
      <p:ext uri="{BB962C8B-B14F-4D97-AF65-F5344CB8AC3E}">
        <p14:creationId xmlns:p14="http://schemas.microsoft.com/office/powerpoint/2010/main" val="160468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
                                        </p:tgtEl>
                                        <p:attrNameLst>
                                          <p:attrName>ppt_x</p:attrName>
                                          <p:attrName>ppt_y</p:attrName>
                                        </p:attrNameLst>
                                      </p:cBhvr>
                                    </p:animMotion>
                                    <p:animRot by="1500000">
                                      <p:cBhvr>
                                        <p:cTn id="7" dur="125" fill="hold">
                                          <p:stCondLst>
                                            <p:cond delay="0"/>
                                          </p:stCondLst>
                                        </p:cTn>
                                        <p:tgtEl>
                                          <p:spTgt spid="2"/>
                                        </p:tgtEl>
                                        <p:attrNameLst>
                                          <p:attrName>r</p:attrName>
                                        </p:attrNameLst>
                                      </p:cBhvr>
                                    </p:animRot>
                                    <p:animRot by="-1500000">
                                      <p:cBhvr>
                                        <p:cTn id="8" dur="125" fill="hold">
                                          <p:stCondLst>
                                            <p:cond delay="125"/>
                                          </p:stCondLst>
                                        </p:cTn>
                                        <p:tgtEl>
                                          <p:spTgt spid="2"/>
                                        </p:tgtEl>
                                        <p:attrNameLst>
                                          <p:attrName>r</p:attrName>
                                        </p:attrNameLst>
                                      </p:cBhvr>
                                    </p:animRot>
                                    <p:animRot by="-1500000">
                                      <p:cBhvr>
                                        <p:cTn id="9" dur="125" fill="hold">
                                          <p:stCondLst>
                                            <p:cond delay="250"/>
                                          </p:stCondLst>
                                        </p:cTn>
                                        <p:tgtEl>
                                          <p:spTgt spid="2"/>
                                        </p:tgtEl>
                                        <p:attrNameLst>
                                          <p:attrName>r</p:attrName>
                                        </p:attrNameLst>
                                      </p:cBhvr>
                                    </p:animRot>
                                    <p:animRot by="1500000">
                                      <p:cBhvr>
                                        <p:cTn id="10" dur="125" fill="hold">
                                          <p:stCondLst>
                                            <p:cond delay="375"/>
                                          </p:stCondLst>
                                        </p:cTn>
                                        <p:tgtEl>
                                          <p:spTgt spid="2"/>
                                        </p:tgtEl>
                                        <p:attrNameLst>
                                          <p:attrName>r</p:attrName>
                                        </p:attrNameLst>
                                      </p:cBhvr>
                                    </p:animRot>
                                  </p:childTnLst>
                                </p:cTn>
                              </p:par>
                            </p:childTnLst>
                          </p:cTn>
                        </p:par>
                        <p:par>
                          <p:cTn id="11" fill="hold">
                            <p:stCondLst>
                              <p:cond delay="1700"/>
                            </p:stCondLst>
                            <p:childTnLst>
                              <p:par>
                                <p:cTn id="12" presetID="18" presetClass="emph" presetSubtype="0" fill="hold" grpId="0" nodeType="afterEffect">
                                  <p:stCondLst>
                                    <p:cond delay="0"/>
                                  </p:stCondLst>
                                  <p:iterate type="lt">
                                    <p:tmPct val="4000"/>
                                  </p:iterate>
                                  <p:childTnLst>
                                    <p:set>
                                      <p:cBhvr override="childStyle">
                                        <p:cTn id="13" dur="500" fill="hold"/>
                                        <p:tgtEl>
                                          <p:spTgt spid="3">
                                            <p:txEl>
                                              <p:pRg st="0" end="0"/>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65EEC-EA29-A3CC-B6AC-3BE7E7A621FD}"/>
              </a:ext>
            </a:extLst>
          </p:cNvPr>
          <p:cNvSpPr>
            <a:spLocks noGrp="1"/>
          </p:cNvSpPr>
          <p:nvPr>
            <p:ph type="title"/>
          </p:nvPr>
        </p:nvSpPr>
        <p:spPr/>
        <p:txBody>
          <a:bodyPr>
            <a:normAutofit/>
          </a:bodyPr>
          <a:lstStyle/>
          <a:p>
            <a:r>
              <a:rPr lang="en-US" dirty="0"/>
              <a:t>Rainbow Hero Co</a:t>
            </a:r>
            <a:br>
              <a:rPr lang="en-US" dirty="0"/>
            </a:br>
            <a:r>
              <a:rPr lang="en-US" dirty="0"/>
              <a:t>Code of Ethics</a:t>
            </a:r>
            <a:endParaRPr lang="en-AU" dirty="0"/>
          </a:p>
        </p:txBody>
      </p:sp>
      <p:sp>
        <p:nvSpPr>
          <p:cNvPr id="3" name="Content Placeholder 2">
            <a:extLst>
              <a:ext uri="{FF2B5EF4-FFF2-40B4-BE49-F238E27FC236}">
                <a16:creationId xmlns:a16="http://schemas.microsoft.com/office/drawing/2014/main" id="{92D03536-C78F-5A67-9169-675CB3310E35}"/>
              </a:ext>
            </a:extLst>
          </p:cNvPr>
          <p:cNvSpPr>
            <a:spLocks noGrp="1"/>
          </p:cNvSpPr>
          <p:nvPr>
            <p:ph idx="1"/>
          </p:nvPr>
        </p:nvSpPr>
        <p:spPr>
          <a:xfrm>
            <a:off x="5214938" y="2194560"/>
            <a:ext cx="6291262" cy="4024125"/>
          </a:xfrm>
        </p:spPr>
        <p:txBody>
          <a:bodyPr>
            <a:normAutofit/>
          </a:bodyPr>
          <a:lstStyle/>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Here at Rainbow Hero Co, we uphold a high level of Honesty. We prioritize on Privacy, Copyright, Health &amp; Safety in the workplace. At Rainbow Hero Co we enjoy have diversity &amp; want to make sure everyone can be included in the tasks. Our corporation encourages everyone to get more Professional Development when possible.</a:t>
            </a:r>
            <a:endParaRPr lang="en-AU" sz="2400" dirty="0"/>
          </a:p>
        </p:txBody>
      </p:sp>
      <p:sp>
        <p:nvSpPr>
          <p:cNvPr id="4" name="TextBox 3">
            <a:extLst>
              <a:ext uri="{FF2B5EF4-FFF2-40B4-BE49-F238E27FC236}">
                <a16:creationId xmlns:a16="http://schemas.microsoft.com/office/drawing/2014/main" id="{ABFFBAF3-AED0-8781-176F-6ECD703879B6}"/>
              </a:ext>
            </a:extLst>
          </p:cNvPr>
          <p:cNvSpPr txBox="1">
            <a:spLocks noChangeAspect="1"/>
          </p:cNvSpPr>
          <p:nvPr/>
        </p:nvSpPr>
        <p:spPr>
          <a:xfrm>
            <a:off x="1095600" y="2194560"/>
            <a:ext cx="3600000" cy="360000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spAutoFit/>
          </a:bodyPr>
          <a:lstStyle/>
          <a:p>
            <a:pPr algn="ctr"/>
            <a:r>
              <a:rPr lang="en-AU" dirty="0"/>
              <a:t>Insert</a:t>
            </a:r>
          </a:p>
          <a:p>
            <a:pPr algn="ctr"/>
            <a:r>
              <a:rPr lang="en-AU" dirty="0"/>
              <a:t>Logo</a:t>
            </a:r>
          </a:p>
          <a:p>
            <a:pPr algn="ctr"/>
            <a:r>
              <a:rPr lang="en-AU" dirty="0"/>
              <a:t>Here</a:t>
            </a:r>
          </a:p>
        </p:txBody>
      </p:sp>
    </p:spTree>
    <p:extLst>
      <p:ext uri="{BB962C8B-B14F-4D97-AF65-F5344CB8AC3E}">
        <p14:creationId xmlns:p14="http://schemas.microsoft.com/office/powerpoint/2010/main" val="221330082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after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par>
                                <p:cTn id="8" presetID="31"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p:cTn id="10" dur="1000" fill="hold"/>
                                        <p:tgtEl>
                                          <p:spTgt spid="4"/>
                                        </p:tgtEl>
                                        <p:attrNameLst>
                                          <p:attrName>ppt_w</p:attrName>
                                        </p:attrNameLst>
                                      </p:cBhvr>
                                      <p:tavLst>
                                        <p:tav tm="0">
                                          <p:val>
                                            <p:fltVal val="0"/>
                                          </p:val>
                                        </p:tav>
                                        <p:tav tm="100000">
                                          <p:val>
                                            <p:strVal val="#ppt_w"/>
                                          </p:val>
                                        </p:tav>
                                      </p:tavLst>
                                    </p:anim>
                                    <p:anim calcmode="lin" valueType="num">
                                      <p:cBhvr>
                                        <p:cTn id="11" dur="1000" fill="hold"/>
                                        <p:tgtEl>
                                          <p:spTgt spid="4"/>
                                        </p:tgtEl>
                                        <p:attrNameLst>
                                          <p:attrName>ppt_h</p:attrName>
                                        </p:attrNameLst>
                                      </p:cBhvr>
                                      <p:tavLst>
                                        <p:tav tm="0">
                                          <p:val>
                                            <p:fltVal val="0"/>
                                          </p:val>
                                        </p:tav>
                                        <p:tav tm="100000">
                                          <p:val>
                                            <p:strVal val="#ppt_h"/>
                                          </p:val>
                                        </p:tav>
                                      </p:tavLst>
                                    </p:anim>
                                    <p:anim calcmode="lin" valueType="num">
                                      <p:cBhvr>
                                        <p:cTn id="12" dur="1000" fill="hold"/>
                                        <p:tgtEl>
                                          <p:spTgt spid="4"/>
                                        </p:tgtEl>
                                        <p:attrNameLst>
                                          <p:attrName>style.rotation</p:attrName>
                                        </p:attrNameLst>
                                      </p:cBhvr>
                                      <p:tavLst>
                                        <p:tav tm="0">
                                          <p:val>
                                            <p:fltVal val="90"/>
                                          </p:val>
                                        </p:tav>
                                        <p:tav tm="100000">
                                          <p:val>
                                            <p:fltVal val="0"/>
                                          </p:val>
                                        </p:tav>
                                      </p:tavLst>
                                    </p:anim>
                                    <p:animEffect transition="in" filter="fade">
                                      <p:cBhvr>
                                        <p:cTn id="13" dur="1000"/>
                                        <p:tgtEl>
                                          <p:spTgt spid="4"/>
                                        </p:tgtEl>
                                      </p:cBhvr>
                                    </p:animEffect>
                                  </p:childTnLst>
                                </p:cTn>
                              </p:par>
                            </p:childTnLst>
                          </p:cTn>
                        </p:par>
                        <p:par>
                          <p:cTn id="14" fill="hold">
                            <p:stCondLst>
                              <p:cond delay="1000"/>
                            </p:stCondLst>
                            <p:childTnLst>
                              <p:par>
                                <p:cTn id="15" presetID="18" presetClass="emph" presetSubtype="0" fill="hold" grpId="0" nodeType="afterEffect">
                                  <p:stCondLst>
                                    <p:cond delay="0"/>
                                  </p:stCondLst>
                                  <p:iterate type="lt">
                                    <p:tmPct val="4000"/>
                                  </p:iterate>
                                  <p:childTnLst>
                                    <p:set>
                                      <p:cBhvr override="childStyle">
                                        <p:cTn id="16" dur="20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421E7-30A5-2578-E116-6A9311ED8A5F}"/>
              </a:ext>
            </a:extLst>
          </p:cNvPr>
          <p:cNvSpPr>
            <a:spLocks noGrp="1"/>
          </p:cNvSpPr>
          <p:nvPr>
            <p:ph type="title"/>
          </p:nvPr>
        </p:nvSpPr>
        <p:spPr/>
        <p:txBody>
          <a:bodyPr/>
          <a:lstStyle/>
          <a:p>
            <a:r>
              <a:rPr lang="en-AU" dirty="0"/>
              <a:t>Health &amp; Safety</a:t>
            </a:r>
          </a:p>
        </p:txBody>
      </p:sp>
      <p:sp>
        <p:nvSpPr>
          <p:cNvPr id="3" name="Content Placeholder 2">
            <a:extLst>
              <a:ext uri="{FF2B5EF4-FFF2-40B4-BE49-F238E27FC236}">
                <a16:creationId xmlns:a16="http://schemas.microsoft.com/office/drawing/2014/main" id="{736FFA95-BF53-1AA7-0C63-DD1B668F6C21}"/>
              </a:ext>
            </a:extLst>
          </p:cNvPr>
          <p:cNvSpPr>
            <a:spLocks noGrp="1"/>
          </p:cNvSpPr>
          <p:nvPr>
            <p:ph idx="1"/>
          </p:nvPr>
        </p:nvSpPr>
        <p:spPr>
          <a:xfrm>
            <a:off x="685800" y="2194560"/>
            <a:ext cx="7643813" cy="4024125"/>
          </a:xfrm>
        </p:spPr>
        <p:txBody>
          <a:bodyPr>
            <a:normAutofit/>
          </a:bodyPr>
          <a:lstStyle/>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This policy shows the commitment of Rainbow Hero Co’s management &amp; workers to health &amp; safety. We aim to remove or reduce the risks to the health, safety &amp; welfare of all workers &amp; anyone else who may be affected by our business operations. We also ensure all work activities are done as safely as possible.</a:t>
            </a:r>
            <a:endParaRPr lang="en-AU" sz="2400" dirty="0"/>
          </a:p>
        </p:txBody>
      </p:sp>
      <p:pic>
        <p:nvPicPr>
          <p:cNvPr id="9" name="Graphic 8" descr="Medical with solid fill">
            <a:extLst>
              <a:ext uri="{FF2B5EF4-FFF2-40B4-BE49-F238E27FC236}">
                <a16:creationId xmlns:a16="http://schemas.microsoft.com/office/drawing/2014/main" id="{50A1E9EB-D6B1-D3F1-30E3-1C3DCD2057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29613" y="2618328"/>
            <a:ext cx="3176587" cy="3176587"/>
          </a:xfrm>
          <a:prstGeom prst="rect">
            <a:avLst/>
          </a:prstGeom>
        </p:spPr>
      </p:pic>
    </p:spTree>
    <p:extLst>
      <p:ext uri="{BB962C8B-B14F-4D97-AF65-F5344CB8AC3E}">
        <p14:creationId xmlns:p14="http://schemas.microsoft.com/office/powerpoint/2010/main" val="37609823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par>
                                <p:cTn id="11" presetID="45"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000"/>
                                        <p:tgtEl>
                                          <p:spTgt spid="2"/>
                                        </p:tgtEl>
                                      </p:cBhvr>
                                    </p:animEffect>
                                    <p:anim calcmode="lin" valueType="num">
                                      <p:cBhvr>
                                        <p:cTn id="14" dur="2000" fill="hold"/>
                                        <p:tgtEl>
                                          <p:spTgt spid="2"/>
                                        </p:tgtEl>
                                        <p:attrNameLst>
                                          <p:attrName>ppt_w</p:attrName>
                                        </p:attrNameLst>
                                      </p:cBhvr>
                                      <p:tavLst>
                                        <p:tav tm="0" fmla="#ppt_w*sin(2.5*pi*$)">
                                          <p:val>
                                            <p:fltVal val="0"/>
                                          </p:val>
                                        </p:tav>
                                        <p:tav tm="100000">
                                          <p:val>
                                            <p:fltVal val="1"/>
                                          </p:val>
                                        </p:tav>
                                      </p:tavLst>
                                    </p:anim>
                                    <p:anim calcmode="lin" valueType="num">
                                      <p:cBhvr>
                                        <p:cTn id="15" dur="2000" fill="hold"/>
                                        <p:tgtEl>
                                          <p:spTgt spid="2"/>
                                        </p:tgtEl>
                                        <p:attrNameLst>
                                          <p:attrName>ppt_h</p:attrName>
                                        </p:attrNameLst>
                                      </p:cBhvr>
                                      <p:tavLst>
                                        <p:tav tm="0">
                                          <p:val>
                                            <p:strVal val="#ppt_h"/>
                                          </p:val>
                                        </p:tav>
                                        <p:tav tm="100000">
                                          <p:val>
                                            <p:strVal val="#ppt_h"/>
                                          </p:val>
                                        </p:tav>
                                      </p:tavLst>
                                    </p:anim>
                                  </p:childTnLst>
                                </p:cTn>
                              </p:par>
                            </p:childTnLst>
                          </p:cTn>
                        </p:par>
                        <p:par>
                          <p:cTn id="16" fill="hold">
                            <p:stCondLst>
                              <p:cond delay="2000"/>
                            </p:stCondLst>
                            <p:childTnLst>
                              <p:par>
                                <p:cTn id="17" presetID="42" presetClass="entr" presetSubtype="0" fill="hold" grpId="0" nodeType="afterEffect">
                                  <p:stCondLst>
                                    <p:cond delay="0"/>
                                  </p:stCondLst>
                                  <p:iterate type="wd">
                                    <p:tmPct val="10169"/>
                                  </p:iterate>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1000"/>
                                        <p:tgtEl>
                                          <p:spTgt spid="3">
                                            <p:txEl>
                                              <p:pRg st="0" end="0"/>
                                            </p:txEl>
                                          </p:spTgt>
                                        </p:tgtEl>
                                      </p:cBhvr>
                                    </p:animEffect>
                                    <p:anim calcmode="lin" valueType="num">
                                      <p:cBhvr>
                                        <p:cTn id="2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2" presetID="18" presetClass="emph" presetSubtype="0" fill="hold" grpId="1" nodeType="withEffect">
                                  <p:stCondLst>
                                    <p:cond delay="0"/>
                                  </p:stCondLst>
                                  <p:iterate type="wd">
                                    <p:tmPct val="11017"/>
                                  </p:iterate>
                                  <p:childTnLst>
                                    <p:set>
                                      <p:cBhvr override="childStyle">
                                        <p:cTn id="23" dur="1000" fill="hold"/>
                                        <p:tgtEl>
                                          <p:spTgt spid="3">
                                            <p:txEl>
                                              <p:pRg st="0" end="0"/>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4524A-0018-AA87-5B6D-FB5FA83CBB72}"/>
              </a:ext>
            </a:extLst>
          </p:cNvPr>
          <p:cNvSpPr>
            <a:spLocks noGrp="1"/>
          </p:cNvSpPr>
          <p:nvPr>
            <p:ph type="title"/>
          </p:nvPr>
        </p:nvSpPr>
        <p:spPr/>
        <p:txBody>
          <a:bodyPr/>
          <a:lstStyle/>
          <a:p>
            <a:r>
              <a:rPr lang="en-AU" dirty="0"/>
              <a:t>Honesty</a:t>
            </a:r>
          </a:p>
        </p:txBody>
      </p:sp>
      <p:sp>
        <p:nvSpPr>
          <p:cNvPr id="3" name="Content Placeholder 2">
            <a:extLst>
              <a:ext uri="{FF2B5EF4-FFF2-40B4-BE49-F238E27FC236}">
                <a16:creationId xmlns:a16="http://schemas.microsoft.com/office/drawing/2014/main" id="{D41699F6-D0B9-3674-A27A-28B28C7E86E3}"/>
              </a:ext>
            </a:extLst>
          </p:cNvPr>
          <p:cNvSpPr>
            <a:spLocks noGrp="1"/>
          </p:cNvSpPr>
          <p:nvPr>
            <p:ph idx="1"/>
          </p:nvPr>
        </p:nvSpPr>
        <p:spPr/>
        <p:txBody>
          <a:bodyPr>
            <a:normAutofit/>
          </a:bodyPr>
          <a:lstStyle/>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Honesty is the best policy &amp; we like to show that. To demonstrate honesty is by being transparent &amp; giving others permission to see the real you &amp; form their own opinion of you. Being transparent means, you are predictable &amp; very obvious about your actions &amp; intentions. To demonstrate honesty requires that you display a certain level of integrity.</a:t>
            </a:r>
            <a:endParaRPr lang="en-AU" sz="2400" dirty="0"/>
          </a:p>
        </p:txBody>
      </p:sp>
    </p:spTree>
    <p:extLst>
      <p:ext uri="{BB962C8B-B14F-4D97-AF65-F5344CB8AC3E}">
        <p14:creationId xmlns:p14="http://schemas.microsoft.com/office/powerpoint/2010/main" val="194634800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par>
                          <p:cTn id="21" fill="hold">
                            <p:stCondLst>
                              <p:cond delay="2000"/>
                            </p:stCondLst>
                            <p:childTnLst>
                              <p:par>
                                <p:cTn id="22" presetID="10" presetClass="entr" presetSubtype="0" fill="hold" grpId="0" nodeType="afterEffect">
                                  <p:stCondLst>
                                    <p:cond delay="0"/>
                                  </p:stCondLst>
                                  <p:iterate type="wd">
                                    <p:tmPct val="10000"/>
                                  </p:iterate>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adlock on computer motherboard">
            <a:extLst>
              <a:ext uri="{FF2B5EF4-FFF2-40B4-BE49-F238E27FC236}">
                <a16:creationId xmlns:a16="http://schemas.microsoft.com/office/drawing/2014/main" id="{53820F8F-81F4-2A8E-D862-8F5C2A6075E9}"/>
              </a:ext>
            </a:extLst>
          </p:cNvPr>
          <p:cNvPicPr>
            <a:picLocks noChangeAspect="1"/>
          </p:cNvPicPr>
          <p:nvPr/>
        </p:nvPicPr>
        <p:blipFill rotWithShape="1">
          <a:blip r:embed="rId2">
            <a:duotone>
              <a:prstClr val="black"/>
              <a:schemeClr val="tx2">
                <a:tint val="45000"/>
                <a:satMod val="400000"/>
              </a:schemeClr>
            </a:duotone>
            <a:alphaModFix amt="30000"/>
            <a:extLst>
              <a:ext uri="{28A0092B-C50C-407E-A947-70E740481C1C}">
                <a14:useLocalDpi xmlns:a14="http://schemas.microsoft.com/office/drawing/2010/main" val="0"/>
              </a:ext>
            </a:extLst>
          </a:blip>
          <a:srcRect b="15730"/>
          <a:stretch/>
        </p:blipFill>
        <p:spPr>
          <a:xfrm>
            <a:off x="20" y="10"/>
            <a:ext cx="12191980" cy="6857990"/>
          </a:xfrm>
          <a:prstGeom prst="rect">
            <a:avLst/>
          </a:prstGeom>
        </p:spPr>
      </p:pic>
      <p:pic>
        <p:nvPicPr>
          <p:cNvPr id="12" name="Picture 11">
            <a:extLst>
              <a:ext uri="{FF2B5EF4-FFF2-40B4-BE49-F238E27FC236}">
                <a16:creationId xmlns:a16="http://schemas.microsoft.com/office/drawing/2014/main" id="{6319FFD2-07B5-4029-BFB3-26FCFCC2F1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BBE9951B-C624-0FB0-1ABF-91505ACA45EA}"/>
              </a:ext>
            </a:extLst>
          </p:cNvPr>
          <p:cNvSpPr>
            <a:spLocks noGrp="1"/>
          </p:cNvSpPr>
          <p:nvPr>
            <p:ph type="title"/>
          </p:nvPr>
        </p:nvSpPr>
        <p:spPr>
          <a:xfrm>
            <a:off x="2895600" y="764373"/>
            <a:ext cx="8610600" cy="1293028"/>
          </a:xfrm>
        </p:spPr>
        <p:txBody>
          <a:bodyPr>
            <a:normAutofit/>
          </a:bodyPr>
          <a:lstStyle/>
          <a:p>
            <a:r>
              <a:rPr lang="en-AU" dirty="0"/>
              <a:t>Privacy</a:t>
            </a:r>
          </a:p>
        </p:txBody>
      </p:sp>
      <p:sp>
        <p:nvSpPr>
          <p:cNvPr id="3" name="Content Placeholder 2">
            <a:extLst>
              <a:ext uri="{FF2B5EF4-FFF2-40B4-BE49-F238E27FC236}">
                <a16:creationId xmlns:a16="http://schemas.microsoft.com/office/drawing/2014/main" id="{7E9A5C81-447E-93F3-4A9A-A505538F3568}"/>
              </a:ext>
            </a:extLst>
          </p:cNvPr>
          <p:cNvSpPr>
            <a:spLocks noGrp="1"/>
          </p:cNvSpPr>
          <p:nvPr>
            <p:ph idx="1"/>
          </p:nvPr>
        </p:nvSpPr>
        <p:spPr>
          <a:xfrm>
            <a:off x="685800" y="2194560"/>
            <a:ext cx="10820400" cy="4024125"/>
          </a:xfrm>
        </p:spPr>
        <p:txBody>
          <a:bodyPr>
            <a:normAutofit/>
          </a:bodyPr>
          <a:lstStyle/>
          <a:p>
            <a:pPr marL="0" indent="0">
              <a:buNone/>
            </a:pPr>
            <a:r>
              <a:rPr lang="en-US" dirty="0">
                <a:effectLst/>
                <a:latin typeface="Calibri" panose="020F0502020204030204" pitchFamily="34" charset="0"/>
                <a:ea typeface="Calibri" panose="020F0502020204030204" pitchFamily="34" charset="0"/>
                <a:cs typeface="Times New Roman" panose="02020603050405020304" pitchFamily="18" charset="0"/>
              </a:rPr>
              <a:t>Materials used in connection with Rainbow Hero Co may be subject to copyright© protection. The materials may include, but are not limited to documents, slides, images, audio, &amp; video</a:t>
            </a:r>
            <a:r>
              <a:rPr lang="en-AU" dirty="0">
                <a:effectLst/>
                <a:latin typeface="Calibri" panose="020F0502020204030204" pitchFamily="34" charset="0"/>
                <a:ea typeface="Calibri" panose="020F0502020204030204" pitchFamily="34" charset="0"/>
                <a:cs typeface="Times New Roman" panose="02020603050405020304" pitchFamily="18" charset="0"/>
              </a:rPr>
              <a:t>. Unauthorized retention, duplication, distribution, or modification of copyrighted materials is strictly prohibited by law.</a:t>
            </a:r>
            <a:endParaRPr lang="en-AU" dirty="0"/>
          </a:p>
        </p:txBody>
      </p:sp>
    </p:spTree>
    <p:extLst>
      <p:ext uri="{BB962C8B-B14F-4D97-AF65-F5344CB8AC3E}">
        <p14:creationId xmlns:p14="http://schemas.microsoft.com/office/powerpoint/2010/main" val="144668874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iterate type="wd">
                                    <p:tmPct val="10000"/>
                                  </p:iterate>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p:cTn id="11"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2" dur="10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3"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48D9D-25F5-EC9C-F7D4-7A81471FA600}"/>
              </a:ext>
            </a:extLst>
          </p:cNvPr>
          <p:cNvSpPr>
            <a:spLocks noGrp="1"/>
          </p:cNvSpPr>
          <p:nvPr>
            <p:ph type="title"/>
          </p:nvPr>
        </p:nvSpPr>
        <p:spPr>
          <a:xfrm>
            <a:off x="589464" y="764373"/>
            <a:ext cx="10916736" cy="1293028"/>
          </a:xfrm>
        </p:spPr>
        <p:txBody>
          <a:bodyPr>
            <a:normAutofit/>
          </a:bodyPr>
          <a:lstStyle/>
          <a:p>
            <a:r>
              <a:rPr lang="en-AU" dirty="0"/>
              <a:t>Professional Development/</a:t>
            </a:r>
            <a:br>
              <a:rPr lang="en-AU" dirty="0"/>
            </a:br>
            <a:r>
              <a:rPr lang="en-AU" dirty="0"/>
              <a:t>Personal Development</a:t>
            </a:r>
          </a:p>
        </p:txBody>
      </p:sp>
      <p:sp>
        <p:nvSpPr>
          <p:cNvPr id="14" name="Rounded Rectangle 25">
            <a:extLst>
              <a:ext uri="{FF2B5EF4-FFF2-40B4-BE49-F238E27FC236}">
                <a16:creationId xmlns:a16="http://schemas.microsoft.com/office/drawing/2014/main" id="{51C1CF26-3FAC-42A5-BF9F-92376D2D9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9464" y="2194942"/>
            <a:ext cx="3845604" cy="2242941"/>
          </a:xfrm>
          <a:prstGeom prst="roundRect">
            <a:avLst>
              <a:gd name="adj" fmla="val 2054"/>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ooks on a shelf">
            <a:extLst>
              <a:ext uri="{FF2B5EF4-FFF2-40B4-BE49-F238E27FC236}">
                <a16:creationId xmlns:a16="http://schemas.microsoft.com/office/drawing/2014/main" id="{7250FBDE-9784-CD44-3805-EE847B1657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464" y="2205130"/>
            <a:ext cx="3845604" cy="2242940"/>
          </a:xfrm>
          <a:prstGeom prst="rect">
            <a:avLst/>
          </a:prstGeom>
        </p:spPr>
      </p:pic>
      <p:sp>
        <p:nvSpPr>
          <p:cNvPr id="16" name="Rounded Rectangle 24">
            <a:extLst>
              <a:ext uri="{FF2B5EF4-FFF2-40B4-BE49-F238E27FC236}">
                <a16:creationId xmlns:a16="http://schemas.microsoft.com/office/drawing/2014/main" id="{50725FE2-27C9-4243-AD60-7921B6256B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9464" y="4603999"/>
            <a:ext cx="1842369" cy="1647070"/>
          </a:xfrm>
          <a:prstGeom prst="roundRect">
            <a:avLst>
              <a:gd name="adj" fmla="val 2054"/>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esk with solid fill">
            <a:extLst>
              <a:ext uri="{FF2B5EF4-FFF2-40B4-BE49-F238E27FC236}">
                <a16:creationId xmlns:a16="http://schemas.microsoft.com/office/drawing/2014/main" id="{217BD195-1178-C625-D1C2-9D7FACBDA00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5799" y="4598683"/>
            <a:ext cx="1651735" cy="1651735"/>
          </a:xfrm>
          <a:prstGeom prst="rect">
            <a:avLst/>
          </a:prstGeom>
        </p:spPr>
      </p:pic>
      <p:sp>
        <p:nvSpPr>
          <p:cNvPr id="18" name="Rounded Rectangle 26">
            <a:extLst>
              <a:ext uri="{FF2B5EF4-FFF2-40B4-BE49-F238E27FC236}">
                <a16:creationId xmlns:a16="http://schemas.microsoft.com/office/drawing/2014/main" id="{716F92C4-2E76-4ECD-BD3A-17F8E5299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5780" y="4603999"/>
            <a:ext cx="1842369" cy="1647070"/>
          </a:xfrm>
          <a:prstGeom prst="roundRect">
            <a:avLst>
              <a:gd name="adj" fmla="val 2054"/>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Work from home desk with solid fill">
            <a:extLst>
              <a:ext uri="{FF2B5EF4-FFF2-40B4-BE49-F238E27FC236}">
                <a16:creationId xmlns:a16="http://schemas.microsoft.com/office/drawing/2014/main" id="{3A7FCDC6-1625-B42B-8C29-77896A5E801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707618" y="4614186"/>
            <a:ext cx="1651735" cy="1651735"/>
          </a:xfrm>
          <a:prstGeom prst="rect">
            <a:avLst/>
          </a:prstGeom>
        </p:spPr>
      </p:pic>
      <p:sp>
        <p:nvSpPr>
          <p:cNvPr id="3" name="Content Placeholder 2">
            <a:extLst>
              <a:ext uri="{FF2B5EF4-FFF2-40B4-BE49-F238E27FC236}">
                <a16:creationId xmlns:a16="http://schemas.microsoft.com/office/drawing/2014/main" id="{86637694-8D8B-A356-0D2D-730C71CA0F6A}"/>
              </a:ext>
            </a:extLst>
          </p:cNvPr>
          <p:cNvSpPr>
            <a:spLocks noGrp="1"/>
          </p:cNvSpPr>
          <p:nvPr>
            <p:ph idx="1"/>
          </p:nvPr>
        </p:nvSpPr>
        <p:spPr>
          <a:xfrm>
            <a:off x="4919700" y="2194560"/>
            <a:ext cx="6586500" cy="4024125"/>
          </a:xfrm>
        </p:spPr>
        <p:txBody>
          <a:bodyPr>
            <a:normAutofit/>
          </a:bodyPr>
          <a:lstStyle/>
          <a:p>
            <a:pPr marL="0" indent="0">
              <a:buNone/>
            </a:pPr>
            <a:r>
              <a:rPr lang="en-AU" dirty="0">
                <a:effectLst/>
                <a:latin typeface="Calibri" panose="020F0502020204030204" pitchFamily="34" charset="0"/>
                <a:ea typeface="Calibri" panose="020F0502020204030204" pitchFamily="34" charset="0"/>
                <a:cs typeface="Times New Roman" panose="02020603050405020304" pitchFamily="18" charset="0"/>
              </a:rPr>
              <a:t>We encourage our workers to get more professional development when possible. Here at Rainbow Hero Co, we like to know if our workers are going to get professional development because we would like to help our workers with it in any way possible.</a:t>
            </a:r>
            <a:endParaRPr lang="en-AU" dirty="0"/>
          </a:p>
        </p:txBody>
      </p:sp>
    </p:spTree>
    <p:extLst>
      <p:ext uri="{BB962C8B-B14F-4D97-AF65-F5344CB8AC3E}">
        <p14:creationId xmlns:p14="http://schemas.microsoft.com/office/powerpoint/2010/main" val="2833963507"/>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00" fill="hold">
                                          <p:stCondLst>
                                            <p:cond delay="0"/>
                                          </p:stCondLst>
                                        </p:cTn>
                                        <p:tgtEl>
                                          <p:spTgt spid="5"/>
                                        </p:tgtEl>
                                        <p:attrNameLst>
                                          <p:attrName>r</p:attrName>
                                        </p:attrNameLst>
                                      </p:cBhvr>
                                    </p:animRot>
                                    <p:animRot by="-240000">
                                      <p:cBhvr>
                                        <p:cTn id="7" dur="200" fill="hold">
                                          <p:stCondLst>
                                            <p:cond delay="200"/>
                                          </p:stCondLst>
                                        </p:cTn>
                                        <p:tgtEl>
                                          <p:spTgt spid="5"/>
                                        </p:tgtEl>
                                        <p:attrNameLst>
                                          <p:attrName>r</p:attrName>
                                        </p:attrNameLst>
                                      </p:cBhvr>
                                    </p:animRot>
                                    <p:animRot by="240000">
                                      <p:cBhvr>
                                        <p:cTn id="8" dur="200" fill="hold">
                                          <p:stCondLst>
                                            <p:cond delay="400"/>
                                          </p:stCondLst>
                                        </p:cTn>
                                        <p:tgtEl>
                                          <p:spTgt spid="5"/>
                                        </p:tgtEl>
                                        <p:attrNameLst>
                                          <p:attrName>r</p:attrName>
                                        </p:attrNameLst>
                                      </p:cBhvr>
                                    </p:animRot>
                                    <p:animRot by="-240000">
                                      <p:cBhvr>
                                        <p:cTn id="9" dur="200" fill="hold">
                                          <p:stCondLst>
                                            <p:cond delay="600"/>
                                          </p:stCondLst>
                                        </p:cTn>
                                        <p:tgtEl>
                                          <p:spTgt spid="5"/>
                                        </p:tgtEl>
                                        <p:attrNameLst>
                                          <p:attrName>r</p:attrName>
                                        </p:attrNameLst>
                                      </p:cBhvr>
                                    </p:animRot>
                                    <p:animRot by="120000">
                                      <p:cBhvr>
                                        <p:cTn id="10" dur="200" fill="hold">
                                          <p:stCondLst>
                                            <p:cond delay="8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7"/>
                                        </p:tgtEl>
                                        <p:attrNameLst>
                                          <p:attrName>r</p:attrName>
                                        </p:attrNameLst>
                                      </p:cBhvr>
                                    </p:animRot>
                                    <p:animRot by="-240000">
                                      <p:cBhvr>
                                        <p:cTn id="13" dur="200" fill="hold">
                                          <p:stCondLst>
                                            <p:cond delay="200"/>
                                          </p:stCondLst>
                                        </p:cTn>
                                        <p:tgtEl>
                                          <p:spTgt spid="7"/>
                                        </p:tgtEl>
                                        <p:attrNameLst>
                                          <p:attrName>r</p:attrName>
                                        </p:attrNameLst>
                                      </p:cBhvr>
                                    </p:animRot>
                                    <p:animRot by="240000">
                                      <p:cBhvr>
                                        <p:cTn id="14" dur="200" fill="hold">
                                          <p:stCondLst>
                                            <p:cond delay="400"/>
                                          </p:stCondLst>
                                        </p:cTn>
                                        <p:tgtEl>
                                          <p:spTgt spid="7"/>
                                        </p:tgtEl>
                                        <p:attrNameLst>
                                          <p:attrName>r</p:attrName>
                                        </p:attrNameLst>
                                      </p:cBhvr>
                                    </p:animRot>
                                    <p:animRot by="-240000">
                                      <p:cBhvr>
                                        <p:cTn id="15" dur="200" fill="hold">
                                          <p:stCondLst>
                                            <p:cond delay="600"/>
                                          </p:stCondLst>
                                        </p:cTn>
                                        <p:tgtEl>
                                          <p:spTgt spid="7"/>
                                        </p:tgtEl>
                                        <p:attrNameLst>
                                          <p:attrName>r</p:attrName>
                                        </p:attrNameLst>
                                      </p:cBhvr>
                                    </p:animRot>
                                    <p:animRot by="120000">
                                      <p:cBhvr>
                                        <p:cTn id="16" dur="200" fill="hold">
                                          <p:stCondLst>
                                            <p:cond delay="800"/>
                                          </p:stCondLst>
                                        </p:cTn>
                                        <p:tgtEl>
                                          <p:spTgt spid="7"/>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9"/>
                                        </p:tgtEl>
                                        <p:attrNameLst>
                                          <p:attrName>r</p:attrName>
                                        </p:attrNameLst>
                                      </p:cBhvr>
                                    </p:animRot>
                                    <p:animRot by="-240000">
                                      <p:cBhvr>
                                        <p:cTn id="19" dur="200" fill="hold">
                                          <p:stCondLst>
                                            <p:cond delay="200"/>
                                          </p:stCondLst>
                                        </p:cTn>
                                        <p:tgtEl>
                                          <p:spTgt spid="9"/>
                                        </p:tgtEl>
                                        <p:attrNameLst>
                                          <p:attrName>r</p:attrName>
                                        </p:attrNameLst>
                                      </p:cBhvr>
                                    </p:animRot>
                                    <p:animRot by="240000">
                                      <p:cBhvr>
                                        <p:cTn id="20" dur="200" fill="hold">
                                          <p:stCondLst>
                                            <p:cond delay="400"/>
                                          </p:stCondLst>
                                        </p:cTn>
                                        <p:tgtEl>
                                          <p:spTgt spid="9"/>
                                        </p:tgtEl>
                                        <p:attrNameLst>
                                          <p:attrName>r</p:attrName>
                                        </p:attrNameLst>
                                      </p:cBhvr>
                                    </p:animRot>
                                    <p:animRot by="-240000">
                                      <p:cBhvr>
                                        <p:cTn id="21" dur="200" fill="hold">
                                          <p:stCondLst>
                                            <p:cond delay="600"/>
                                          </p:stCondLst>
                                        </p:cTn>
                                        <p:tgtEl>
                                          <p:spTgt spid="9"/>
                                        </p:tgtEl>
                                        <p:attrNameLst>
                                          <p:attrName>r</p:attrName>
                                        </p:attrNameLst>
                                      </p:cBhvr>
                                    </p:animRot>
                                    <p:animRot by="120000">
                                      <p:cBhvr>
                                        <p:cTn id="22" dur="200" fill="hold">
                                          <p:stCondLst>
                                            <p:cond delay="800"/>
                                          </p:stCondLst>
                                        </p:cTn>
                                        <p:tgtEl>
                                          <p:spTgt spid="9"/>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2"/>
                                        </p:tgtEl>
                                        <p:attrNameLst>
                                          <p:attrName>r</p:attrName>
                                        </p:attrNameLst>
                                      </p:cBhvr>
                                    </p:animRot>
                                    <p:animRot by="-240000">
                                      <p:cBhvr>
                                        <p:cTn id="25" dur="200" fill="hold">
                                          <p:stCondLst>
                                            <p:cond delay="200"/>
                                          </p:stCondLst>
                                        </p:cTn>
                                        <p:tgtEl>
                                          <p:spTgt spid="2"/>
                                        </p:tgtEl>
                                        <p:attrNameLst>
                                          <p:attrName>r</p:attrName>
                                        </p:attrNameLst>
                                      </p:cBhvr>
                                    </p:animRot>
                                    <p:animRot by="240000">
                                      <p:cBhvr>
                                        <p:cTn id="26" dur="200" fill="hold">
                                          <p:stCondLst>
                                            <p:cond delay="400"/>
                                          </p:stCondLst>
                                        </p:cTn>
                                        <p:tgtEl>
                                          <p:spTgt spid="2"/>
                                        </p:tgtEl>
                                        <p:attrNameLst>
                                          <p:attrName>r</p:attrName>
                                        </p:attrNameLst>
                                      </p:cBhvr>
                                    </p:animRot>
                                    <p:animRot by="-240000">
                                      <p:cBhvr>
                                        <p:cTn id="27" dur="200" fill="hold">
                                          <p:stCondLst>
                                            <p:cond delay="600"/>
                                          </p:stCondLst>
                                        </p:cTn>
                                        <p:tgtEl>
                                          <p:spTgt spid="2"/>
                                        </p:tgtEl>
                                        <p:attrNameLst>
                                          <p:attrName>r</p:attrName>
                                        </p:attrNameLst>
                                      </p:cBhvr>
                                    </p:animRot>
                                    <p:animRot by="120000">
                                      <p:cBhvr>
                                        <p:cTn id="28" dur="200" fill="hold">
                                          <p:stCondLst>
                                            <p:cond delay="800"/>
                                          </p:stCondLst>
                                        </p:cTn>
                                        <p:tgtEl>
                                          <p:spTgt spid="2"/>
                                        </p:tgtEl>
                                        <p:attrNameLst>
                                          <p:attrName>r</p:attrName>
                                        </p:attrNameLst>
                                      </p:cBhvr>
                                    </p:animRot>
                                  </p:childTnLst>
                                </p:cTn>
                              </p:par>
                            </p:childTnLst>
                          </p:cTn>
                        </p:par>
                        <p:par>
                          <p:cTn id="29" fill="hold">
                            <p:stCondLst>
                              <p:cond delay="1000"/>
                            </p:stCondLst>
                            <p:childTnLst>
                              <p:par>
                                <p:cTn id="30" presetID="22" presetClass="entr" presetSubtype="8" fill="hold" grpId="0" nodeType="afterEffect">
                                  <p:stCondLst>
                                    <p:cond delay="0"/>
                                  </p:stCondLst>
                                  <p:iterate type="wd">
                                    <p:tmPct val="10000"/>
                                  </p:iterate>
                                  <p:childTnLst>
                                    <p:set>
                                      <p:cBhvr>
                                        <p:cTn id="31" dur="1" fill="hold">
                                          <p:stCondLst>
                                            <p:cond delay="0"/>
                                          </p:stCondLst>
                                        </p:cTn>
                                        <p:tgtEl>
                                          <p:spTgt spid="3">
                                            <p:txEl>
                                              <p:pRg st="0" end="0"/>
                                            </p:txEl>
                                          </p:spTgt>
                                        </p:tgtEl>
                                        <p:attrNameLst>
                                          <p:attrName>style.visibility</p:attrName>
                                        </p:attrNameLst>
                                      </p:cBhvr>
                                      <p:to>
                                        <p:strVal val="visible"/>
                                      </p:to>
                                    </p:set>
                                    <p:animEffect transition="in" filter="wipe(left)">
                                      <p:cBhvr>
                                        <p:cTn id="32"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1EA5387D-64D8-4D6C-B109-FF4E81DF6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olorful scribbles">
            <a:extLst>
              <a:ext uri="{FF2B5EF4-FFF2-40B4-BE49-F238E27FC236}">
                <a16:creationId xmlns:a16="http://schemas.microsoft.com/office/drawing/2014/main" id="{BDFFCE22-CC73-F03C-C528-0F15135C6482}"/>
              </a:ext>
            </a:extLst>
          </p:cNvPr>
          <p:cNvPicPr>
            <a:picLocks noChangeAspect="1"/>
          </p:cNvPicPr>
          <p:nvPr/>
        </p:nvPicPr>
        <p:blipFill rotWithShape="1">
          <a:blip r:embed="rId2">
            <a:duotone>
              <a:prstClr val="black"/>
              <a:schemeClr val="tx2">
                <a:tint val="45000"/>
                <a:satMod val="400000"/>
              </a:schemeClr>
            </a:duotone>
            <a:alphaModFix amt="30000"/>
            <a:extLst>
              <a:ext uri="{28A0092B-C50C-407E-A947-70E740481C1C}">
                <a14:useLocalDpi xmlns:a14="http://schemas.microsoft.com/office/drawing/2010/main" val="0"/>
              </a:ext>
            </a:extLst>
          </a:blip>
          <a:srcRect b="15730"/>
          <a:stretch/>
        </p:blipFill>
        <p:spPr>
          <a:xfrm>
            <a:off x="20" y="10"/>
            <a:ext cx="12191980" cy="6857990"/>
          </a:xfrm>
          <a:prstGeom prst="rect">
            <a:avLst/>
          </a:prstGeom>
        </p:spPr>
      </p:pic>
      <p:pic>
        <p:nvPicPr>
          <p:cNvPr id="19" name="Picture 18">
            <a:extLst>
              <a:ext uri="{FF2B5EF4-FFF2-40B4-BE49-F238E27FC236}">
                <a16:creationId xmlns:a16="http://schemas.microsoft.com/office/drawing/2014/main" id="{6319FFD2-07B5-4029-BFB3-26FCFCC2F1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82A29AA9-101F-E075-8A5E-ED05736373C2}"/>
              </a:ext>
            </a:extLst>
          </p:cNvPr>
          <p:cNvSpPr>
            <a:spLocks noGrp="1"/>
          </p:cNvSpPr>
          <p:nvPr>
            <p:ph type="title"/>
          </p:nvPr>
        </p:nvSpPr>
        <p:spPr>
          <a:xfrm>
            <a:off x="2895600" y="764373"/>
            <a:ext cx="8610600" cy="1293028"/>
          </a:xfrm>
        </p:spPr>
        <p:txBody>
          <a:bodyPr>
            <a:normAutofit/>
          </a:bodyPr>
          <a:lstStyle/>
          <a:p>
            <a:r>
              <a:rPr lang="en-AU" dirty="0"/>
              <a:t>Diversity &amp; Inclusion</a:t>
            </a:r>
          </a:p>
        </p:txBody>
      </p:sp>
      <p:sp>
        <p:nvSpPr>
          <p:cNvPr id="3" name="Content Placeholder 2">
            <a:extLst>
              <a:ext uri="{FF2B5EF4-FFF2-40B4-BE49-F238E27FC236}">
                <a16:creationId xmlns:a16="http://schemas.microsoft.com/office/drawing/2014/main" id="{DC270C37-5E4D-0DB9-5E6E-4C7DF65C4621}"/>
              </a:ext>
            </a:extLst>
          </p:cNvPr>
          <p:cNvSpPr>
            <a:spLocks noGrp="1"/>
          </p:cNvSpPr>
          <p:nvPr>
            <p:ph idx="1"/>
          </p:nvPr>
        </p:nvSpPr>
        <p:spPr>
          <a:xfrm>
            <a:off x="685800" y="2194560"/>
            <a:ext cx="10820400" cy="4024125"/>
          </a:xfrm>
        </p:spPr>
        <p:txBody>
          <a:bodyPr>
            <a:normAutofit/>
          </a:bodyPr>
          <a:lstStyle/>
          <a:p>
            <a:pPr marL="0" indent="0">
              <a:buNone/>
            </a:pPr>
            <a:r>
              <a:rPr lang="en-AU" dirty="0">
                <a:effectLst/>
                <a:latin typeface="Calibri" panose="020F0502020204030204" pitchFamily="34" charset="0"/>
                <a:ea typeface="Calibri" panose="020F0502020204030204" pitchFamily="34" charset="0"/>
                <a:cs typeface="Times New Roman" panose="02020603050405020304" pitchFamily="18" charset="0"/>
              </a:rPr>
              <a:t>In Rainbow Hero Co we like having a diverse range of workers with different background because we want everyone to learn about different backgrounds. We also try our absolute best to give everyone an opportunity to be included with every group activity we do.</a:t>
            </a:r>
            <a:endParaRPr lang="en-AU" dirty="0"/>
          </a:p>
        </p:txBody>
      </p:sp>
    </p:spTree>
    <p:extLst>
      <p:ext uri="{BB962C8B-B14F-4D97-AF65-F5344CB8AC3E}">
        <p14:creationId xmlns:p14="http://schemas.microsoft.com/office/powerpoint/2010/main" val="13907183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par>
                          <p:cTn id="8" fill="hold">
                            <p:stCondLst>
                              <p:cond delay="2000"/>
                            </p:stCondLst>
                            <p:childTnLst>
                              <p:par>
                                <p:cTn id="9" presetID="26" presetClass="entr" presetSubtype="0" fill="hold" grpId="0" nodeType="afterEffect">
                                  <p:stCondLst>
                                    <p:cond delay="0"/>
                                  </p:stCondLst>
                                  <p:iterate type="wd">
                                    <p:tmPct val="10000"/>
                                  </p:iterate>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80">
                                          <p:stCondLst>
                                            <p:cond delay="0"/>
                                          </p:stCondLst>
                                        </p:cTn>
                                        <p:tgtEl>
                                          <p:spTgt spid="3">
                                            <p:txEl>
                                              <p:pRg st="0" end="0"/>
                                            </p:txEl>
                                          </p:spTgt>
                                        </p:tgtEl>
                                      </p:cBhvr>
                                    </p:animEffect>
                                    <p:anim calcmode="lin" valueType="num">
                                      <p:cBhvr>
                                        <p:cTn id="12"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xEl>
                                              <p:pRg st="0" end="0"/>
                                            </p:txEl>
                                          </p:spTgt>
                                        </p:tgtEl>
                                      </p:cBhvr>
                                      <p:to x="100000" y="60000"/>
                                    </p:animScale>
                                    <p:animScale>
                                      <p:cBhvr>
                                        <p:cTn id="18" dur="166" decel="50000">
                                          <p:stCondLst>
                                            <p:cond delay="676"/>
                                          </p:stCondLst>
                                        </p:cTn>
                                        <p:tgtEl>
                                          <p:spTgt spid="3">
                                            <p:txEl>
                                              <p:pRg st="0" end="0"/>
                                            </p:txEl>
                                          </p:spTgt>
                                        </p:tgtEl>
                                      </p:cBhvr>
                                      <p:to x="100000" y="100000"/>
                                    </p:animScale>
                                    <p:animScale>
                                      <p:cBhvr>
                                        <p:cTn id="19" dur="26">
                                          <p:stCondLst>
                                            <p:cond delay="1312"/>
                                          </p:stCondLst>
                                        </p:cTn>
                                        <p:tgtEl>
                                          <p:spTgt spid="3">
                                            <p:txEl>
                                              <p:pRg st="0" end="0"/>
                                            </p:txEl>
                                          </p:spTgt>
                                        </p:tgtEl>
                                      </p:cBhvr>
                                      <p:to x="100000" y="80000"/>
                                    </p:animScale>
                                    <p:animScale>
                                      <p:cBhvr>
                                        <p:cTn id="20" dur="166" decel="50000">
                                          <p:stCondLst>
                                            <p:cond delay="1338"/>
                                          </p:stCondLst>
                                        </p:cTn>
                                        <p:tgtEl>
                                          <p:spTgt spid="3">
                                            <p:txEl>
                                              <p:pRg st="0" end="0"/>
                                            </p:txEl>
                                          </p:spTgt>
                                        </p:tgtEl>
                                      </p:cBhvr>
                                      <p:to x="100000" y="100000"/>
                                    </p:animScale>
                                    <p:animScale>
                                      <p:cBhvr>
                                        <p:cTn id="21" dur="26">
                                          <p:stCondLst>
                                            <p:cond delay="1642"/>
                                          </p:stCondLst>
                                        </p:cTn>
                                        <p:tgtEl>
                                          <p:spTgt spid="3">
                                            <p:txEl>
                                              <p:pRg st="0" end="0"/>
                                            </p:txEl>
                                          </p:spTgt>
                                        </p:tgtEl>
                                      </p:cBhvr>
                                      <p:to x="100000" y="90000"/>
                                    </p:animScale>
                                    <p:animScale>
                                      <p:cBhvr>
                                        <p:cTn id="22" dur="166" decel="50000">
                                          <p:stCondLst>
                                            <p:cond delay="1668"/>
                                          </p:stCondLst>
                                        </p:cTn>
                                        <p:tgtEl>
                                          <p:spTgt spid="3">
                                            <p:txEl>
                                              <p:pRg st="0" end="0"/>
                                            </p:txEl>
                                          </p:spTgt>
                                        </p:tgtEl>
                                      </p:cBhvr>
                                      <p:to x="100000" y="100000"/>
                                    </p:animScale>
                                    <p:animScale>
                                      <p:cBhvr>
                                        <p:cTn id="23" dur="26">
                                          <p:stCondLst>
                                            <p:cond delay="1808"/>
                                          </p:stCondLst>
                                        </p:cTn>
                                        <p:tgtEl>
                                          <p:spTgt spid="3">
                                            <p:txEl>
                                              <p:pRg st="0" end="0"/>
                                            </p:txEl>
                                          </p:spTgt>
                                        </p:tgtEl>
                                      </p:cBhvr>
                                      <p:to x="100000" y="95000"/>
                                    </p:animScale>
                                    <p:animScale>
                                      <p:cBhvr>
                                        <p:cTn id="24" dur="166" decel="50000">
                                          <p:stCondLst>
                                            <p:cond delay="1834"/>
                                          </p:stCondLst>
                                        </p:cTn>
                                        <p:tgtEl>
                                          <p:spTgt spid="3">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C89F-8352-6772-F21C-F08A108BC25E}"/>
              </a:ext>
            </a:extLst>
          </p:cNvPr>
          <p:cNvSpPr>
            <a:spLocks noGrp="1"/>
          </p:cNvSpPr>
          <p:nvPr>
            <p:ph type="title"/>
          </p:nvPr>
        </p:nvSpPr>
        <p:spPr/>
        <p:txBody>
          <a:bodyPr/>
          <a:lstStyle/>
          <a:p>
            <a:r>
              <a:rPr lang="en-AU" dirty="0"/>
              <a:t>Any Ideas &amp;or Questions about this</a:t>
            </a:r>
          </a:p>
        </p:txBody>
      </p:sp>
      <p:pic>
        <p:nvPicPr>
          <p:cNvPr id="5" name="Content Placeholder 4" descr="Person with idea concept">
            <a:extLst>
              <a:ext uri="{FF2B5EF4-FFF2-40B4-BE49-F238E27FC236}">
                <a16:creationId xmlns:a16="http://schemas.microsoft.com/office/drawing/2014/main" id="{65DA142D-ED87-1687-BF13-BADB95D786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402" y="1416843"/>
            <a:ext cx="7966473" cy="5310982"/>
          </a:xfrm>
        </p:spPr>
      </p:pic>
    </p:spTree>
    <p:extLst>
      <p:ext uri="{BB962C8B-B14F-4D97-AF65-F5344CB8AC3E}">
        <p14:creationId xmlns:p14="http://schemas.microsoft.com/office/powerpoint/2010/main" val="179652100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182</TotalTime>
  <Words>375</Words>
  <Application>Microsoft Office PowerPoint</Application>
  <PresentationFormat>Widescreen</PresentationFormat>
  <Paragraphs>18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Century Gothic</vt:lpstr>
      <vt:lpstr>Vapor Trail</vt:lpstr>
      <vt:lpstr>Rainbow Hero Co Code Of Ethics</vt:lpstr>
      <vt:lpstr>Rainbow Hero Co Code of Ethics</vt:lpstr>
      <vt:lpstr>Health &amp; Safety</vt:lpstr>
      <vt:lpstr>Honesty</vt:lpstr>
      <vt:lpstr>Privacy</vt:lpstr>
      <vt:lpstr>Professional Development/ Personal Development</vt:lpstr>
      <vt:lpstr>Diversity &amp; Inclusion</vt:lpstr>
      <vt:lpstr>Any Ideas &amp;or Questions about this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 Pountney</dc:creator>
  <cp:lastModifiedBy>Richard Pountney</cp:lastModifiedBy>
  <cp:revision>3</cp:revision>
  <dcterms:created xsi:type="dcterms:W3CDTF">2022-03-24T06:43:26Z</dcterms:created>
  <dcterms:modified xsi:type="dcterms:W3CDTF">2022-06-02T10:21:15Z</dcterms:modified>
</cp:coreProperties>
</file>

<file path=docProps/thumbnail.jpeg>
</file>